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84" r:id="rId3"/>
    <p:sldId id="280" r:id="rId4"/>
    <p:sldId id="281" r:id="rId5"/>
    <p:sldId id="282" r:id="rId6"/>
    <p:sldId id="283" r:id="rId7"/>
    <p:sldId id="278" r:id="rId8"/>
    <p:sldId id="279" r:id="rId9"/>
    <p:sldId id="285" r:id="rId10"/>
    <p:sldId id="286" r:id="rId11"/>
    <p:sldId id="287" r:id="rId12"/>
    <p:sldId id="316" r:id="rId13"/>
    <p:sldId id="288" r:id="rId14"/>
    <p:sldId id="290" r:id="rId15"/>
    <p:sldId id="304" r:id="rId16"/>
    <p:sldId id="294" r:id="rId17"/>
    <p:sldId id="295" r:id="rId18"/>
    <p:sldId id="297" r:id="rId19"/>
    <p:sldId id="298" r:id="rId20"/>
    <p:sldId id="296" r:id="rId21"/>
    <p:sldId id="293" r:id="rId22"/>
    <p:sldId id="305" r:id="rId23"/>
    <p:sldId id="317" r:id="rId24"/>
    <p:sldId id="318" r:id="rId25"/>
    <p:sldId id="319" r:id="rId26"/>
    <p:sldId id="320" r:id="rId27"/>
    <p:sldId id="291" r:id="rId28"/>
    <p:sldId id="299" r:id="rId29"/>
    <p:sldId id="310" r:id="rId30"/>
    <p:sldId id="314" r:id="rId31"/>
    <p:sldId id="311" r:id="rId32"/>
    <p:sldId id="312" r:id="rId33"/>
    <p:sldId id="313" r:id="rId34"/>
    <p:sldId id="321" r:id="rId35"/>
    <p:sldId id="315" r:id="rId36"/>
    <p:sldId id="300" r:id="rId37"/>
    <p:sldId id="301" r:id="rId38"/>
    <p:sldId id="302" r:id="rId39"/>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8" d="100"/>
          <a:sy n="98" d="100"/>
        </p:scale>
        <p:origin x="-320" y="-96"/>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Working</a:t>
            </a:r>
            <a:r>
              <a:rPr lang="en-US" baseline="0" dirty="0" smtClean="0"/>
              <a:t> with data, learning python tools, learning to define and categorize key Data </a:t>
            </a:r>
            <a:r>
              <a:rPr lang="en-US" baseline="0" dirty="0" err="1" smtClean="0"/>
              <a:t>Sci</a:t>
            </a:r>
            <a:r>
              <a:rPr lang="en-US" baseline="0" dirty="0" smtClean="0"/>
              <a:t> topics</a:t>
            </a:r>
          </a:p>
          <a:p>
            <a:endParaRPr lang="en-US" baseline="0" dirty="0" smtClean="0"/>
          </a:p>
        </p:txBody>
      </p:sp>
    </p:spTree>
    <p:extLst>
      <p:ext uri="{BB962C8B-B14F-4D97-AF65-F5344CB8AC3E}">
        <p14:creationId xmlns:p14="http://schemas.microsoft.com/office/powerpoint/2010/main" val="280504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Survey of algorithms</a:t>
            </a:r>
            <a:r>
              <a:rPr lang="en-US" baseline="0" dirty="0" smtClean="0"/>
              <a:t> and more advanced tools </a:t>
            </a:r>
            <a:endParaRPr lang="en-US" dirty="0"/>
          </a:p>
        </p:txBody>
      </p:sp>
    </p:spTree>
    <p:extLst>
      <p:ext uri="{BB962C8B-B14F-4D97-AF65-F5344CB8AC3E}">
        <p14:creationId xmlns:p14="http://schemas.microsoft.com/office/powerpoint/2010/main" val="212519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Advanced topics</a:t>
            </a:r>
            <a:r>
              <a:rPr lang="en-US" baseline="0" dirty="0" smtClean="0"/>
              <a:t> and application</a:t>
            </a:r>
            <a:r>
              <a:rPr lang="en-US" baseline="0" dirty="0" smtClean="0">
                <a:sym typeface="Wingdings"/>
              </a:rPr>
              <a:t> this is the hard part but where things will really “click”</a:t>
            </a:r>
            <a:endParaRPr lang="en-US" dirty="0"/>
          </a:p>
        </p:txBody>
      </p:sp>
    </p:spTree>
    <p:extLst>
      <p:ext uri="{BB962C8B-B14F-4D97-AF65-F5344CB8AC3E}">
        <p14:creationId xmlns:p14="http://schemas.microsoft.com/office/powerpoint/2010/main" val="204610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marL="40640" lvl="0" indent="0">
              <a:buNone/>
              <a:defRPr sz="1800"/>
            </a:pPr>
            <a:endParaRPr sz="2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Full screen – no header">
    <p:spTree>
      <p:nvGrpSpPr>
        <p:cNvPr id="1" name=""/>
        <p:cNvGrpSpPr/>
        <p:nvPr/>
      </p:nvGrpSpPr>
      <p:grpSpPr>
        <a:xfrm>
          <a:off x="0" y="0"/>
          <a:ext cx="0" cy="0"/>
          <a:chOff x="0" y="0"/>
          <a:chExt cx="0" cy="0"/>
        </a:xfrm>
      </p:grpSpPr>
      <p:sp>
        <p:nvSpPr>
          <p:cNvPr id="130" name="Shape 13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1" name="Shape 131"/>
          <p:cNvSpPr>
            <a:spLocks noGrp="1"/>
          </p:cNvSpPr>
          <p:nvPr>
            <p:ph idx="3"/>
          </p:nvPr>
        </p:nvSpPr>
        <p:spPr>
          <a:xfrm>
            <a:off x="886062" y="526336"/>
            <a:ext cx="7599166" cy="4000858"/>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3" r:id="rId20"/>
    <p:sldLayoutId id="2147483674" r:id="rId21"/>
    <p:sldLayoutId id="2147483675" r:id="rId22"/>
    <p:sldLayoutId id="2147483679" r:id="rId23"/>
    <p:sldLayoutId id="2147483681" r:id="rId24"/>
    <p:sldLayoutId id="2147483683" r:id="rId25"/>
    <p:sldLayoutId id="2147483684" r:id="rId26"/>
    <p:sldLayoutId id="2147483685" r:id="rId27"/>
    <p:sldLayoutId id="2147483689" r:id="rId28"/>
    <p:sldLayoutId id="2147483690" r:id="rId29"/>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hyperlink" Target="https://github.com/ga-students/DAT-NYC-25" TargetMode="External"/><Relationship Id="rId6"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438943" y="1181100"/>
            <a:ext cx="8878913"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GENERAL ASSEMBLY</a:t>
            </a:r>
          </a:p>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DATA SCIENCE</a:t>
            </a:r>
          </a:p>
          <a:p>
            <a:pPr marL="0" marR="0" lvl="0" defTabSz="877823">
              <a:lnSpc>
                <a:spcPct val="70000"/>
              </a:lnSpc>
              <a:tabLst>
                <a:tab pos="431800" algn="l"/>
                <a:tab pos="876300" algn="l"/>
              </a:tabLst>
              <a:defRPr sz="1800" b="0">
                <a:uFillTx/>
              </a:defRPr>
            </a:pPr>
            <a:endParaRPr sz="4800" b="1">
              <a:solidFill>
                <a:srgbClr val="FFFFFF"/>
              </a:solidFill>
              <a:uFill>
                <a:solidFill>
                  <a:srgbClr val="FFFFFF"/>
                </a:solidFill>
              </a:uFill>
            </a:endParaRPr>
          </a:p>
        </p:txBody>
      </p:sp>
      <p:pic>
        <p:nvPicPr>
          <p:cNvPr id="2" name="Picture 1"/>
          <p:cNvPicPr>
            <a:picLocks noChangeAspect="1"/>
          </p:cNvPicPr>
          <p:nvPr/>
        </p:nvPicPr>
        <p:blipFill>
          <a:blip r:embed="rId2"/>
          <a:stretch>
            <a:fillRect/>
          </a:stretch>
        </p:blipFill>
        <p:spPr>
          <a:xfrm>
            <a:off x="0" y="12700"/>
            <a:ext cx="9363075" cy="522946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609083" cy="5257800"/>
          </a:xfrm>
          <a:prstGeom prst="rect">
            <a:avLst/>
          </a:prstGeom>
        </p:spPr>
      </p:pic>
      <p:sp>
        <p:nvSpPr>
          <p:cNvPr id="4" name="Rectangle 3"/>
          <p:cNvSpPr/>
          <p:nvPr/>
        </p:nvSpPr>
        <p:spPr>
          <a:xfrm>
            <a:off x="8600763" y="4275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2006335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57800"/>
          </a:xfrm>
          <a:prstGeom prst="rect">
            <a:avLst/>
          </a:prstGeom>
        </p:spPr>
      </p:pic>
    </p:spTree>
    <p:extLst>
      <p:ext uri="{BB962C8B-B14F-4D97-AF65-F5344CB8AC3E}">
        <p14:creationId xmlns:p14="http://schemas.microsoft.com/office/powerpoint/2010/main" val="180561246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
            <a:ext cx="9363075" cy="5158408"/>
          </a:xfrm>
          <a:prstGeom prst="rect">
            <a:avLst/>
          </a:prstGeom>
        </p:spPr>
      </p:pic>
      <p:sp>
        <p:nvSpPr>
          <p:cNvPr id="3" name="Rectangle 2"/>
          <p:cNvSpPr/>
          <p:nvPr/>
        </p:nvSpPr>
        <p:spPr>
          <a:xfrm>
            <a:off x="8588189" y="465264"/>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6086616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now</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86078544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Anonymous Quiz</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2" name="Rectangle 1"/>
          <p:cNvSpPr/>
          <p:nvPr/>
        </p:nvSpPr>
        <p:spPr>
          <a:xfrm>
            <a:off x="555102" y="2329412"/>
            <a:ext cx="8426711" cy="738664"/>
          </a:xfrm>
          <a:prstGeom prst="rect">
            <a:avLst/>
          </a:prstGeom>
        </p:spPr>
        <p:txBody>
          <a:bodyPr wrap="square">
            <a:spAutoFit/>
          </a:bodyPr>
          <a:lstStyle/>
          <a:p>
            <a:r>
              <a:rPr lang="en-US" dirty="0" smtClean="0"/>
              <a:t>MYALJT7C </a:t>
            </a:r>
            <a:endParaRPr lang="en-US" dirty="0"/>
          </a:p>
        </p:txBody>
      </p:sp>
      <p:sp>
        <p:nvSpPr>
          <p:cNvPr id="6" name="Rectangle 5"/>
          <p:cNvSpPr/>
          <p:nvPr/>
        </p:nvSpPr>
        <p:spPr>
          <a:xfrm>
            <a:off x="624692" y="1252734"/>
            <a:ext cx="8426711" cy="738664"/>
          </a:xfrm>
          <a:prstGeom prst="rect">
            <a:avLst/>
          </a:prstGeom>
        </p:spPr>
        <p:txBody>
          <a:bodyPr wrap="square">
            <a:spAutoFit/>
          </a:bodyPr>
          <a:lstStyle/>
          <a:p>
            <a:r>
              <a:rPr lang="en-US" dirty="0"/>
              <a:t>https://</a:t>
            </a:r>
            <a:r>
              <a:rPr lang="en-US" dirty="0" err="1"/>
              <a:t>b.socrative.com</a:t>
            </a:r>
            <a:r>
              <a:rPr lang="en-US" dirty="0"/>
              <a:t>/login/student/</a:t>
            </a:r>
          </a:p>
        </p:txBody>
      </p:sp>
    </p:spTree>
    <p:extLst>
      <p:ext uri="{BB962C8B-B14F-4D97-AF65-F5344CB8AC3E}">
        <p14:creationId xmlns:p14="http://schemas.microsoft.com/office/powerpoint/2010/main" val="6134786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RESULTS</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pic>
        <p:nvPicPr>
          <p:cNvPr id="3" name="Picture 2" descr="Tabl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770" y="0"/>
            <a:ext cx="7270305" cy="5257800"/>
          </a:xfrm>
          <a:prstGeom prst="rect">
            <a:avLst/>
          </a:prstGeom>
        </p:spPr>
      </p:pic>
    </p:spTree>
    <p:extLst>
      <p:ext uri="{BB962C8B-B14F-4D97-AF65-F5344CB8AC3E}">
        <p14:creationId xmlns:p14="http://schemas.microsoft.com/office/powerpoint/2010/main" val="18889157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headed…</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946686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2316" t="584" r="2316" b="50000"/>
          <a:stretch/>
        </p:blipFill>
        <p:spPr/>
      </p:pic>
      <p:sp>
        <p:nvSpPr>
          <p:cNvPr id="6" name="Rectangle 5"/>
          <p:cNvSpPr/>
          <p:nvPr/>
        </p:nvSpPr>
        <p:spPr>
          <a:xfrm>
            <a:off x="1785539" y="864148"/>
            <a:ext cx="6699689"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40" y="1506961"/>
            <a:ext cx="3407612"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2392031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4136" t="20580" r="4136" b="30004"/>
          <a:stretch/>
        </p:blipFill>
        <p:spPr/>
      </p:pic>
      <p:sp>
        <p:nvSpPr>
          <p:cNvPr id="6" name="Rectangle 5"/>
          <p:cNvSpPr/>
          <p:nvPr/>
        </p:nvSpPr>
        <p:spPr>
          <a:xfrm>
            <a:off x="1785539" y="526336"/>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39" y="1275259"/>
            <a:ext cx="6699689" cy="748923"/>
          </a:xfrm>
          <a:prstGeom prst="rect">
            <a:avLst/>
          </a:prstGeom>
          <a:solidFill>
            <a:srgbClr val="0365C0">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785539" y="2024182"/>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785539" y="2773105"/>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5606400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4632" t="50000" r="4632" b="584"/>
          <a:stretch/>
        </p:blipFill>
        <p:spPr/>
      </p:pic>
      <p:sp>
        <p:nvSpPr>
          <p:cNvPr id="6" name="Rectangle 5"/>
          <p:cNvSpPr/>
          <p:nvPr/>
        </p:nvSpPr>
        <p:spPr>
          <a:xfrm>
            <a:off x="1923856" y="1531502"/>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923856" y="2280425"/>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923856" y="3029348"/>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923856" y="377827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9" name="Rectangle 8"/>
          <p:cNvSpPr/>
          <p:nvPr/>
        </p:nvSpPr>
        <p:spPr>
          <a:xfrm>
            <a:off x="1923856" y="106774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11988181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506107" cy="5257800"/>
          </a:xfrm>
          <a:prstGeom prst="rect">
            <a:avLst/>
          </a:prstGeom>
        </p:spPr>
      </p:pic>
      <p:sp>
        <p:nvSpPr>
          <p:cNvPr id="3" name="Rectangle 2"/>
          <p:cNvSpPr/>
          <p:nvPr/>
        </p:nvSpPr>
        <p:spPr>
          <a:xfrm>
            <a:off x="8588189" y="5784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546149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08638" y="282156"/>
            <a:ext cx="7035786" cy="4471084"/>
          </a:xfrm>
          <a:prstGeom prst="rect">
            <a:avLst/>
          </a:prstGeom>
        </p:spPr>
      </p:pic>
    </p:spTree>
    <p:extLst>
      <p:ext uri="{BB962C8B-B14F-4D97-AF65-F5344CB8AC3E}">
        <p14:creationId xmlns:p14="http://schemas.microsoft.com/office/powerpoint/2010/main" val="3596660811"/>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FINAL PROJECT</a:t>
            </a:r>
            <a:endParaRPr sz="2400" b="1" dirty="0">
              <a:uFill>
                <a:solidFill/>
              </a:uFill>
            </a:endParaRPr>
          </a:p>
        </p:txBody>
      </p:sp>
      <p:sp>
        <p:nvSpPr>
          <p:cNvPr id="299" name="Shape 299"/>
          <p:cNvSpPr/>
          <p:nvPr/>
        </p:nvSpPr>
        <p:spPr>
          <a:xfrm>
            <a:off x="478637" y="1033785"/>
            <a:ext cx="8420366" cy="333681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Design your own study</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Acquire, clean and describe your data</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a:latin typeface="Helvetica"/>
                <a:ea typeface="Helvetica"/>
                <a:cs typeface="Helvetica"/>
                <a:sym typeface="Helvetica"/>
              </a:rPr>
              <a:t>C</a:t>
            </a:r>
            <a:r>
              <a:rPr lang="en-US" sz="2800" dirty="0" smtClean="0">
                <a:uFill>
                  <a:solidFill/>
                </a:uFill>
                <a:latin typeface="Helvetica"/>
                <a:ea typeface="Helvetica"/>
                <a:cs typeface="Helvetica"/>
                <a:sym typeface="Helvetica"/>
              </a:rPr>
              <a:t>omplete analysis</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Assess validity of findings </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Repeat prev</a:t>
            </a:r>
            <a:r>
              <a:rPr lang="en-US" sz="2800" dirty="0" smtClean="0">
                <a:latin typeface="Helvetica"/>
                <a:ea typeface="Helvetica"/>
                <a:cs typeface="Helvetica"/>
                <a:sym typeface="Helvetica"/>
              </a:rPr>
              <a:t>ious steps as needed</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Present findings through portfolio (</a:t>
            </a:r>
            <a:r>
              <a:rPr lang="en-US" sz="2800" dirty="0" err="1" smtClean="0">
                <a:latin typeface="Helvetica"/>
                <a:ea typeface="Helvetica"/>
                <a:cs typeface="Helvetica"/>
                <a:sym typeface="Helvetica"/>
              </a:rPr>
              <a:t>github</a:t>
            </a:r>
            <a:r>
              <a:rPr lang="en-US" sz="2800" dirty="0" smtClean="0">
                <a:latin typeface="Helvetica"/>
                <a:ea typeface="Helvetica"/>
                <a:cs typeface="Helvetica"/>
                <a:sym typeface="Helvetica"/>
              </a:rPr>
              <a:t>) and give a “job talk” on the analysis </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3078315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80278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832954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160556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4012681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24083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40351513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321113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Apply probability and statistics concepts to create and validate predictions about your data</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350377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36445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Apply probability and statistics concepts to create and validate predictions about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Communicate your results to an appropriate audience</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245539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924155"/>
            <a:ext cx="9267196"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SMART GOALS AND DEV ENVIRONMENT LAB</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586980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7351569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3054860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19692"/>
          </a:xfrm>
          <a:prstGeom prst="rect">
            <a:avLst/>
          </a:prstGeom>
        </p:spPr>
      </p:pic>
      <p:pic>
        <p:nvPicPr>
          <p:cNvPr id="3" name="Picture 2"/>
          <p:cNvPicPr>
            <a:picLocks noChangeAspect="1"/>
          </p:cNvPicPr>
          <p:nvPr/>
        </p:nvPicPr>
        <p:blipFill>
          <a:blip r:embed="rId3"/>
          <a:stretch>
            <a:fillRect/>
          </a:stretch>
        </p:blipFill>
        <p:spPr>
          <a:xfrm>
            <a:off x="0" y="12700"/>
            <a:ext cx="9363075" cy="5221405"/>
          </a:xfrm>
          <a:prstGeom prst="rect">
            <a:avLst/>
          </a:prstGeom>
        </p:spPr>
      </p:pic>
      <p:sp>
        <p:nvSpPr>
          <p:cNvPr id="7" name="Rectangle 6"/>
          <p:cNvSpPr/>
          <p:nvPr/>
        </p:nvSpPr>
        <p:spPr>
          <a:xfrm>
            <a:off x="8588189" y="5281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42266611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19771961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 name="5-Point Star 2"/>
          <p:cNvSpPr/>
          <p:nvPr/>
        </p:nvSpPr>
        <p:spPr>
          <a:xfrm>
            <a:off x="907149" y="1969650"/>
            <a:ext cx="5352180" cy="2980392"/>
          </a:xfrm>
          <a:prstGeom prst="star5">
            <a:avLst/>
          </a:prstGeom>
          <a:solidFill>
            <a:schemeClr val="accent4">
              <a:alpha val="31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8929196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5448100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cxnSp>
        <p:nvCxnSpPr>
          <p:cNvPr id="3" name="Straight Connector 2"/>
          <p:cNvCxnSpPr/>
          <p:nvPr/>
        </p:nvCxnSpPr>
        <p:spPr>
          <a:xfrm>
            <a:off x="1684706" y="1995567"/>
            <a:ext cx="3602678" cy="27443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057413" y="1995567"/>
            <a:ext cx="2854151" cy="28967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3179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6"/>
          <p:cNvGrpSpPr/>
          <p:nvPr/>
        </p:nvGrpSpPr>
        <p:grpSpPr>
          <a:xfrm>
            <a:off x="3851271" y="2086258"/>
            <a:ext cx="4977666" cy="2111376"/>
            <a:chOff x="452487" y="797718"/>
            <a:chExt cx="4977665" cy="2111375"/>
          </a:xfrm>
        </p:grpSpPr>
        <p:pic>
          <p:nvPicPr>
            <p:cNvPr id="234" name="Screen Shot 2013-09-15 at 7.12.30 PM.png"/>
            <p:cNvPicPr/>
            <p:nvPr/>
          </p:nvPicPr>
          <p:blipFill>
            <a:blip r:embed="rId3">
              <a:extLst/>
            </a:blip>
            <a:stretch>
              <a:fillRect/>
            </a:stretch>
          </p:blipFill>
          <p:spPr>
            <a:xfrm>
              <a:off x="956702" y="1010982"/>
              <a:ext cx="2757225" cy="1336641"/>
            </a:xfrm>
            <a:prstGeom prst="rect">
              <a:avLst/>
            </a:prstGeom>
            <a:ln w="25400" cap="flat">
              <a:noFill/>
              <a:round/>
            </a:ln>
            <a:effectLst/>
          </p:spPr>
        </p:pic>
        <p:pic>
          <p:nvPicPr>
            <p:cNvPr id="235" name="Instructor-Lunch.jpg"/>
            <p:cNvPicPr/>
            <p:nvPr/>
          </p:nvPicPr>
          <p:blipFill>
            <a:blip r:embed="rId4">
              <a:extLst/>
            </a:blip>
            <a:stretch>
              <a:fillRect/>
            </a:stretch>
          </p:blipFill>
          <p:spPr>
            <a:xfrm>
              <a:off x="452487" y="797718"/>
              <a:ext cx="4977666" cy="2111376"/>
            </a:xfrm>
            <a:prstGeom prst="rect">
              <a:avLst/>
            </a:prstGeom>
            <a:ln w="25400" cap="flat">
              <a:noFill/>
              <a:round/>
            </a:ln>
            <a:effectLst/>
          </p:spPr>
        </p:pic>
      </p:grpSp>
      <p:sp>
        <p:nvSpPr>
          <p:cNvPr id="237" name="Shape 237"/>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Course Site</a:t>
            </a:r>
          </a:p>
        </p:txBody>
      </p:sp>
      <p:sp>
        <p:nvSpPr>
          <p:cNvPr id="238" name="Shape 238"/>
          <p:cNvSpPr/>
          <p:nvPr/>
        </p:nvSpPr>
        <p:spPr>
          <a:xfrm>
            <a:off x="559961" y="1122145"/>
            <a:ext cx="83439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7174" marR="0" indent="-257174" algn="l" defTabSz="1524000">
              <a:lnSpc>
                <a:spcPct val="150000"/>
              </a:lnSpc>
              <a:spcBef>
                <a:spcPts val="500"/>
              </a:spcBef>
              <a:buSzPct val="86000"/>
              <a:buFont typeface="Lucida Grande"/>
              <a:buChar char="‣"/>
              <a:defRPr sz="2700" u="sng">
                <a:latin typeface="Helvetica"/>
                <a:ea typeface="Helvetica"/>
                <a:cs typeface="Helvetica"/>
                <a:sym typeface="Helvetica"/>
                <a:hlinkClick r:id=""/>
              </a:defRPr>
            </a:lvl1pPr>
          </a:lstStyle>
          <a:p>
            <a:pPr lvl="0">
              <a:defRPr sz="1800" u="none">
                <a:uFillTx/>
              </a:defRPr>
            </a:pPr>
            <a:r>
              <a:rPr sz="2700" u="sng">
                <a:uFill>
                  <a:solidFill/>
                </a:uFill>
                <a:hlinkClick r:id="rId5"/>
              </a:rPr>
              <a:t>https://github.com/ga-students/DAT-NYC-25</a:t>
            </a:r>
          </a:p>
        </p:txBody>
      </p:sp>
      <p:pic>
        <p:nvPicPr>
          <p:cNvPr id="239" name="github.png"/>
          <p:cNvPicPr/>
          <p:nvPr/>
        </p:nvPicPr>
        <p:blipFill>
          <a:blip r:embed="rId6">
            <a:extLst/>
          </a:blip>
          <a:srcRect r="10493" b="454"/>
          <a:stretch>
            <a:fillRect/>
          </a:stretch>
        </p:blipFill>
        <p:spPr>
          <a:xfrm>
            <a:off x="4703551" y="2421612"/>
            <a:ext cx="1940786" cy="1320801"/>
          </a:xfrm>
          <a:prstGeom prst="rect">
            <a:avLst/>
          </a:prstGeom>
          <a:ln w="25400">
            <a:round/>
          </a:ln>
        </p:spPr>
      </p:pic>
    </p:spTree>
    <p:extLst>
      <p:ext uri="{BB962C8B-B14F-4D97-AF65-F5344CB8AC3E}">
        <p14:creationId xmlns:p14="http://schemas.microsoft.com/office/powerpoint/2010/main" val="18704680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LAB </a:t>
            </a:r>
            <a:endParaRPr sz="2400" b="1" dirty="0">
              <a:uFill>
                <a:solidFill/>
              </a:uFill>
            </a:endParaRPr>
          </a:p>
        </p:txBody>
      </p:sp>
      <p:sp>
        <p:nvSpPr>
          <p:cNvPr id="299" name="Shape 299"/>
          <p:cNvSpPr/>
          <p:nvPr/>
        </p:nvSpPr>
        <p:spPr>
          <a:xfrm>
            <a:off x="478637" y="1033785"/>
            <a:ext cx="3914557" cy="135678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1400" b="1" dirty="0" smtClean="0">
                <a:uFillTx/>
                <a:latin typeface="Helvetica"/>
                <a:ea typeface="Helvetica"/>
                <a:cs typeface="Helvetica"/>
                <a:sym typeface="Helvetica"/>
              </a:rPr>
              <a:t>Example: </a:t>
            </a:r>
            <a:r>
              <a:rPr lang="en-US" sz="1400" dirty="0" smtClean="0">
                <a:uFillTx/>
                <a:latin typeface="Helvetica"/>
                <a:ea typeface="Helvetica"/>
                <a:cs typeface="Helvetica"/>
                <a:sym typeface="Helvetica"/>
              </a:rPr>
              <a:t>During the next 11 week course, I will learn to </a:t>
            </a:r>
            <a:r>
              <a:rPr lang="en-US" sz="1400" dirty="0">
                <a:uFillTx/>
                <a:latin typeface="Helvetica"/>
                <a:ea typeface="Helvetica"/>
                <a:cs typeface="Helvetica"/>
                <a:sym typeface="Helvetica"/>
              </a:rPr>
              <a:t>asses the advantages and disadvantage of different analytic methods and determine appropriate method for a given research </a:t>
            </a:r>
            <a:r>
              <a:rPr lang="en-US" sz="1400" dirty="0" smtClean="0">
                <a:uFillTx/>
                <a:latin typeface="Helvetica"/>
                <a:ea typeface="Helvetica"/>
                <a:cs typeface="Helvetica"/>
                <a:sym typeface="Helvetica"/>
              </a:rPr>
              <a:t>question. </a:t>
            </a:r>
            <a:endParaRPr lang="en-US" sz="1400" dirty="0">
              <a:latin typeface="Helvetica"/>
              <a:ea typeface="Helvetica"/>
              <a:cs typeface="Helvetica"/>
              <a:sym typeface="Helvetica"/>
            </a:endParaRPr>
          </a:p>
          <a:p>
            <a:pPr marL="0" marR="0" lvl="0" algn="l" defTabSz="1524000">
              <a:spcBef>
                <a:spcPts val="500"/>
              </a:spcBef>
              <a:buSzPct val="86000"/>
              <a:defRPr sz="1800">
                <a:uFillTx/>
              </a:defRPr>
            </a:pPr>
            <a:endParaRPr sz="14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553108" y="2194310"/>
            <a:ext cx="8420366" cy="14875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Specific</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Measurable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Attainable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Reasonable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Time Bound</a:t>
            </a:r>
            <a:endParaRPr sz="1200" dirty="0">
              <a:uFill>
                <a:solidFill/>
              </a:uFill>
              <a:latin typeface="Helvetica"/>
              <a:ea typeface="Helvetica"/>
              <a:cs typeface="Helvetica"/>
              <a:sym typeface="Helvetica"/>
            </a:endParaRPr>
          </a:p>
        </p:txBody>
      </p:sp>
      <p:cxnSp>
        <p:nvCxnSpPr>
          <p:cNvPr id="4" name="Straight Connector 3"/>
          <p:cNvCxnSpPr/>
          <p:nvPr/>
        </p:nvCxnSpPr>
        <p:spPr>
          <a:xfrm flipH="1">
            <a:off x="4885646" y="1033785"/>
            <a:ext cx="25919" cy="4224015"/>
          </a:xfrm>
          <a:prstGeom prst="line">
            <a:avLst/>
          </a:prstGeom>
          <a:noFill/>
          <a:ln w="25400" cap="flat">
            <a:solidFill>
              <a:srgbClr val="000000"/>
            </a:solidFill>
            <a:prstDash val="solid"/>
            <a:round/>
          </a:ln>
          <a:effectLst/>
        </p:spPr>
        <p:style>
          <a:lnRef idx="0">
            <a:scrgbClr r="0" g="0" b="0"/>
          </a:lnRef>
          <a:fillRef idx="0">
            <a:scrgbClr r="0" g="0" b="0"/>
          </a:fillRef>
          <a:effectRef idx="0">
            <a:scrgbClr r="0" g="0" b="0"/>
          </a:effectRef>
          <a:fontRef idx="none"/>
        </p:style>
      </p:cxnSp>
      <p:sp>
        <p:nvSpPr>
          <p:cNvPr id="5" name="TextBox 4"/>
          <p:cNvSpPr txBox="1"/>
          <p:nvPr/>
        </p:nvSpPr>
        <p:spPr>
          <a:xfrm>
            <a:off x="5131871" y="799056"/>
            <a:ext cx="4056253"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err="1" smtClean="0">
                <a:ln>
                  <a:noFill/>
                </a:ln>
                <a:solidFill>
                  <a:srgbClr val="000000"/>
                </a:solidFill>
                <a:effectLst/>
                <a:uFill>
                  <a:solidFill>
                    <a:srgbClr val="000000"/>
                  </a:solidFill>
                </a:uFill>
                <a:latin typeface="+mn-lt"/>
                <a:ea typeface="+mn-ea"/>
                <a:cs typeface="+mn-cs"/>
                <a:sym typeface="Gill Sans"/>
              </a:rPr>
              <a:t>Dev</a:t>
            </a:r>
            <a:r>
              <a:rPr kumimoji="0" lang="en-US" sz="42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Environment </a:t>
            </a:r>
            <a:endParaRPr kumimoji="0" lang="en-US" sz="42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7" name="TextBox 6"/>
          <p:cNvSpPr txBox="1"/>
          <p:nvPr/>
        </p:nvSpPr>
        <p:spPr>
          <a:xfrm>
            <a:off x="168471" y="4068445"/>
            <a:ext cx="4470949"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Post SMART goals to drive</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folder</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11" name="TextBox 10"/>
          <p:cNvSpPr txBox="1"/>
          <p:nvPr/>
        </p:nvSpPr>
        <p:spPr>
          <a:xfrm>
            <a:off x="4911565" y="3514435"/>
            <a:ext cx="4470949"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Successfully</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open </a:t>
            </a:r>
            <a:r>
              <a:rPr kumimoji="0" lang="en-US" sz="2400" b="0" i="0" u="none" strike="noStrike" cap="none" spc="0" normalizeH="0" dirty="0" err="1" smtClean="0">
                <a:ln>
                  <a:noFill/>
                </a:ln>
                <a:solidFill>
                  <a:srgbClr val="000000"/>
                </a:solidFill>
                <a:effectLst/>
                <a:uFill>
                  <a:solidFill>
                    <a:srgbClr val="000000"/>
                  </a:solidFill>
                </a:uFill>
                <a:latin typeface="+mn-lt"/>
                <a:ea typeface="+mn-ea"/>
                <a:cs typeface="+mn-cs"/>
                <a:sym typeface="Gill Sans"/>
              </a:rPr>
              <a:t>ipython</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notebook, read in data, and print a </a:t>
            </a:r>
            <a:r>
              <a:rPr kumimoji="0" lang="en-US" sz="2400" b="0" i="0" u="none" strike="noStrike" cap="none" spc="0" normalizeH="0" dirty="0" err="1" smtClean="0">
                <a:ln>
                  <a:noFill/>
                </a:ln>
                <a:solidFill>
                  <a:srgbClr val="000000"/>
                </a:solidFill>
                <a:effectLst/>
                <a:uFill>
                  <a:solidFill>
                    <a:srgbClr val="000000"/>
                  </a:solidFill>
                </a:uFill>
                <a:latin typeface="+mn-lt"/>
                <a:ea typeface="+mn-ea"/>
                <a:cs typeface="+mn-cs"/>
                <a:sym typeface="Gill Sans"/>
              </a:rPr>
              <a:t>dataframe</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646171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sym typeface="Gill Sans"/>
              </a:rPr>
              <a:t>Exit</a:t>
            </a:r>
            <a:r>
              <a:rPr kumimoji="0" lang="en-US" sz="6000" b="0" i="0" u="none" strike="noStrike" cap="none" spc="0" normalizeH="0" dirty="0" smtClean="0">
                <a:ln>
                  <a:noFill/>
                </a:ln>
                <a:solidFill>
                  <a:srgbClr val="FFFFFF"/>
                </a:solidFill>
                <a:effectLst/>
                <a:uFill>
                  <a:solidFill>
                    <a:srgbClr val="000000"/>
                  </a:solidFill>
                </a:uFill>
                <a:sym typeface="Gill Sans"/>
              </a:rPr>
              <a:t> Ticket </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5283146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TODAY</a:t>
            </a:r>
            <a:endParaRPr sz="2400" b="1" dirty="0">
              <a:uFill>
                <a:solidFill/>
              </a:uFill>
            </a:endParaRPr>
          </a:p>
        </p:txBody>
      </p:sp>
      <p:sp>
        <p:nvSpPr>
          <p:cNvPr id="299" name="Shape 299"/>
          <p:cNvSpPr/>
          <p:nvPr/>
        </p:nvSpPr>
        <p:spPr>
          <a:xfrm>
            <a:off x="478637" y="1033785"/>
            <a:ext cx="8420366" cy="327269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t>Described </a:t>
            </a:r>
            <a:r>
              <a:rPr lang="en-US" sz="2800" dirty="0"/>
              <a:t>the roles of GA staff and students to create a successful learning environment for data science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Define </a:t>
            </a:r>
            <a:r>
              <a:rPr lang="en-US" sz="2800" dirty="0"/>
              <a:t>data </a:t>
            </a:r>
            <a:r>
              <a:rPr lang="en-US" sz="2800" dirty="0" smtClean="0"/>
              <a:t>science and took a first stab at interpreting </a:t>
            </a:r>
            <a:r>
              <a:rPr lang="en-US" sz="2800" dirty="0"/>
              <a:t>results from existing analysis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Set </a:t>
            </a:r>
            <a:r>
              <a:rPr lang="en-US" sz="2800" dirty="0"/>
              <a:t>individual learning goals for the </a:t>
            </a:r>
            <a:r>
              <a:rPr lang="en-US" sz="2800" dirty="0" smtClean="0"/>
              <a:t>course</a:t>
            </a:r>
          </a:p>
          <a:p>
            <a:pPr marL="171449" marR="0" lvl="0" indent="-171449" algn="l" defTabSz="1524000">
              <a:spcBef>
                <a:spcPts val="500"/>
              </a:spcBef>
              <a:buSzPct val="86000"/>
              <a:buFont typeface="Lucida Grande"/>
              <a:buChar char="‣"/>
              <a:defRPr sz="1800">
                <a:uFillTx/>
              </a:defRPr>
            </a:pPr>
            <a:r>
              <a:rPr lang="en-US" sz="2800" dirty="0" err="1" smtClean="0"/>
              <a:t>Dev</a:t>
            </a:r>
            <a:r>
              <a:rPr lang="en-US" sz="2800" dirty="0" smtClean="0"/>
              <a:t> </a:t>
            </a:r>
            <a:r>
              <a:rPr lang="en-US" sz="2800" dirty="0"/>
              <a:t>Environment sorted </a:t>
            </a: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160345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UP NEXT</a:t>
            </a:r>
            <a:endParaRPr sz="2400" b="1" dirty="0">
              <a:uFill>
                <a:solidFill/>
              </a:uFill>
            </a:endParaRPr>
          </a:p>
        </p:txBody>
      </p:sp>
      <p:sp>
        <p:nvSpPr>
          <p:cNvPr id="299" name="Shape 299"/>
          <p:cNvSpPr/>
          <p:nvPr/>
        </p:nvSpPr>
        <p:spPr>
          <a:xfrm>
            <a:off x="478637" y="1033785"/>
            <a:ext cx="8420366" cy="142090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Dive into python for data analysis </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Explore descriptive stats and their importance</a:t>
            </a:r>
            <a:endParaRPr sz="2800" dirty="0">
              <a:uFill>
                <a:solidFill/>
              </a:uFill>
              <a:latin typeface="Helvetica"/>
              <a:ea typeface="Helvetica"/>
              <a:cs typeface="Helvetica"/>
              <a:sym typeface="Helvetica"/>
            </a:endParaRP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146841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632" y="0"/>
            <a:ext cx="9757590" cy="5257800"/>
          </a:xfrm>
          <a:prstGeom prst="rect">
            <a:avLst/>
          </a:prstGeom>
        </p:spPr>
      </p:pic>
      <p:sp>
        <p:nvSpPr>
          <p:cNvPr id="3" name="Rectangle 2"/>
          <p:cNvSpPr/>
          <p:nvPr/>
        </p:nvSpPr>
        <p:spPr>
          <a:xfrm>
            <a:off x="8588189"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4769457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631849" cy="5257800"/>
          </a:xfrm>
          <a:prstGeom prst="rect">
            <a:avLst/>
          </a:prstGeom>
        </p:spPr>
      </p:pic>
      <p:sp>
        <p:nvSpPr>
          <p:cNvPr id="3" name="Rectangle 2"/>
          <p:cNvSpPr/>
          <p:nvPr/>
        </p:nvSpPr>
        <p:spPr>
          <a:xfrm>
            <a:off x="8676207"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69224514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
            <a:ext cx="9473068" cy="5257808"/>
          </a:xfrm>
          <a:prstGeom prst="rect">
            <a:avLst/>
          </a:prstGeom>
        </p:spPr>
      </p:pic>
      <p:sp>
        <p:nvSpPr>
          <p:cNvPr id="3" name="Rectangle 2"/>
          <p:cNvSpPr/>
          <p:nvPr/>
        </p:nvSpPr>
        <p:spPr>
          <a:xfrm>
            <a:off x="8588189" y="5029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8978616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 y="0"/>
            <a:ext cx="9666132" cy="5369150"/>
          </a:xfrm>
          <a:prstGeom prst="rect">
            <a:avLst/>
          </a:prstGeom>
        </p:spPr>
      </p:pic>
      <p:sp>
        <p:nvSpPr>
          <p:cNvPr id="3" name="Rectangle 2"/>
          <p:cNvSpPr/>
          <p:nvPr/>
        </p:nvSpPr>
        <p:spPr>
          <a:xfrm>
            <a:off x="8726503" y="4778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94540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08865"/>
          </a:xfrm>
          <a:prstGeom prst="rect">
            <a:avLst/>
          </a:prstGeom>
        </p:spPr>
      </p:pic>
      <p:sp>
        <p:nvSpPr>
          <p:cNvPr id="3" name="Rectangle 2"/>
          <p:cNvSpPr/>
          <p:nvPr/>
        </p:nvSpPr>
        <p:spPr>
          <a:xfrm>
            <a:off x="8588189"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70946352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3" y="-1"/>
            <a:ext cx="9488817" cy="5373351"/>
          </a:xfrm>
          <a:prstGeom prst="rect">
            <a:avLst/>
          </a:prstGeom>
        </p:spPr>
      </p:pic>
      <p:sp>
        <p:nvSpPr>
          <p:cNvPr id="3" name="Rectangle 2"/>
          <p:cNvSpPr/>
          <p:nvPr/>
        </p:nvSpPr>
        <p:spPr>
          <a:xfrm>
            <a:off x="8588189" y="5281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7051390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322</TotalTime>
  <Words>1180</Words>
  <Application>Microsoft Macintosh PowerPoint</Application>
  <PresentationFormat>Custom</PresentationFormat>
  <Paragraphs>110</Paragraphs>
  <Slides>38</Slides>
  <Notes>21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White</vt:lpstr>
      <vt:lpstr>GENERAL ASSEMBLY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13</cp:revision>
  <dcterms:modified xsi:type="dcterms:W3CDTF">2015-08-25T20:28:20Z</dcterms:modified>
</cp:coreProperties>
</file>